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66" r:id="rId6"/>
    <p:sldId id="267" r:id="rId7"/>
    <p:sldId id="261" r:id="rId8"/>
    <p:sldId id="259" r:id="rId9"/>
    <p:sldId id="260" r:id="rId10"/>
    <p:sldId id="268" r:id="rId11"/>
    <p:sldId id="262" r:id="rId12"/>
    <p:sldId id="263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6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8C3A8-A66B-4384-9E16-9448286D8D40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0F890-05B3-4AD4-9067-E0B862071DEB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0F890-05B3-4AD4-9067-E0B862071DE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0F890-05B3-4AD4-9067-E0B862071DE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0F890-05B3-4AD4-9067-E0B862071DE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57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0F890-05B3-4AD4-9067-E0B862071DE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FEC72E-5173-485D-AAE1-DB75882D7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E18CA4A-C3D3-4542-85ED-E87F8F4E5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AF2AF1-396B-4F02-92AE-2FD62524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3395-D692-4E68-A92E-C25FFE4432C8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E82322-95B9-4C44-B54B-381A6166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D48A97-7969-423A-AE3E-6BDAD25D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C05-3745-40A9-B51B-7A1400340048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07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6AD28-53EA-415C-9D08-0EBDA8CF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8FA7AC-F2E0-4CDB-AE63-B58F2B9A3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C1B5DF-CD3A-4200-98B8-2472EA551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3395-D692-4E68-A92E-C25FFE4432C8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4FC875-4E35-499F-A661-8439BCDB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BE0C04-7341-42BA-BC81-3359073A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C05-3745-40A9-B51B-7A1400340048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87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FC1C57C-E714-40EA-A95B-FE0708F0B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D9BE5C-43A7-47F8-9ACF-F7BF6D299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3B696-B4A9-4E3E-BADE-8BE91A3B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3395-D692-4E68-A92E-C25FFE4432C8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303BA3-85DF-45EA-AF18-13DF7901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D7992F-86E2-40A6-B624-208F1112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C05-3745-40A9-B51B-7A1400340048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6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1104B7-E4F9-4723-BAC7-78F39917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9FB7DE-33CE-4B25-8865-0B0F2F7E1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20A09F-678F-4CE0-9E1B-78BA4D2A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3395-D692-4E68-A92E-C25FFE4432C8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5B2932-1D6C-40DB-86F9-046B5527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53DA75-4DE8-4FFD-86E9-F65987F8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C05-3745-40A9-B51B-7A1400340048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49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4C4525-B96D-4D1B-9255-4E316D47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F87478-7C0B-48D2-AE28-E15028C4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2F9975-4A64-41BC-8855-82348170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3395-D692-4E68-A92E-C25FFE4432C8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131177-01EF-407E-BD7F-41FF0EF8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0704C-C12D-459C-9A4E-736C022F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C05-3745-40A9-B51B-7A1400340048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26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4EFC08-ECAC-4B52-8A12-886C6AF0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B38B92-5037-4E0A-BE33-96066C9B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26EF4E-EA57-472D-A88B-438DADB5A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CD9704-3548-4AB8-9CDE-9092E8D05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3395-D692-4E68-A92E-C25FFE4432C8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C102F3-D714-476F-9A3E-0C760259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279512-43DC-4038-93CA-8318C5A9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C05-3745-40A9-B51B-7A1400340048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43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6E936-BA10-4DFA-BCF0-425DE307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BB14B1-7201-4A0E-90DE-C981E5BBF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E7A0E2-ECFF-48CA-B14B-DC052AB44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CC59332-D7D8-4943-BBA1-E49EBD18C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385C818-94D4-4492-AD8F-894FC1F8F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BEBF560-6618-4269-B7BC-BF252B1CB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3395-D692-4E68-A92E-C25FFE4432C8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AAEFFDE-FCC8-4557-A5E9-16FC5B364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E22884E-9AFC-417C-BD78-CD238255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C05-3745-40A9-B51B-7A1400340048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18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F8F852-43B5-4FAD-BFF6-0019E026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A7B0BD5-CC1D-4F8D-B42A-A0CB47B3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3395-D692-4E68-A92E-C25FFE4432C8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E16377-1309-4238-A955-E43F7B5E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0AEAA0-7A2A-422C-B932-F132C18D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C05-3745-40A9-B51B-7A1400340048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74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71E186A-D659-4EB4-998A-ED64F25C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3395-D692-4E68-A92E-C25FFE4432C8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41F561A-2926-47A4-80F1-4E009771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D4EE88-5551-49B7-811A-74AEC9E4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C05-3745-40A9-B51B-7A1400340048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02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1F7AD-2BC8-410B-9D9A-0FB7DCE1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5714A6-9DB5-4F2B-8CA0-85A62119F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CEF042-959A-4335-9C9E-ED8CE3298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A1D372-F98B-4414-87B5-B0AD4C4C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3395-D692-4E68-A92E-C25FFE4432C8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9A7020-03B2-469F-858E-3D4D8091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213510-F159-4327-87C0-376BDA57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C05-3745-40A9-B51B-7A1400340048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82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DAA798-FD28-4093-B5C5-E8D9F5C6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B54A01E-10B1-4D65-BA10-DE0E71D8D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335DE7-D187-41DA-A9BE-3BEB53DAF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AE5364-7B39-4266-B110-B6A95B3E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3395-D692-4E68-A92E-C25FFE4432C8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B96D15-62EB-4B62-A3F3-CDD4A374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87A971-2EF0-47B6-AB07-2CE4BEC1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2C05-3745-40A9-B51B-7A1400340048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39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4346013-0163-4331-A55B-45EE203E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77954C-51DC-4BEC-8B5C-A47A85731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18FDC4-2E52-477A-A094-90066C689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D3395-D692-4E68-A92E-C25FFE4432C8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1008AA-875E-447F-AE97-95F07640A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612EFF-D65F-428D-BB6C-3DF2E36E4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2C05-3745-40A9-B51B-7A1400340048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15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2F04AC4-C87B-4AFA-B42B-B792C1F26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05808"/>
              </p:ext>
            </p:extLst>
          </p:nvPr>
        </p:nvGraphicFramePr>
        <p:xfrm>
          <a:off x="94270" y="735291"/>
          <a:ext cx="9859569" cy="5792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469">
                  <a:extLst>
                    <a:ext uri="{9D8B030D-6E8A-4147-A177-3AD203B41FA5}">
                      <a16:colId xmlns:a16="http://schemas.microsoft.com/office/drawing/2014/main" val="2500841416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3247118562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2634010884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665085314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2932529701"/>
                    </a:ext>
                  </a:extLst>
                </a:gridCol>
              </a:tblGrid>
              <a:tr h="76354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CORDLESS DRILL SERIES</a:t>
                      </a:r>
                      <a:b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</a:br>
                      <a:r>
                        <a:rPr lang="en-US" sz="1300" u="none" strike="noStrike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COMPACT MODEL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87765" marR="87765" marT="43883" marB="43883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2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37576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7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9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05322"/>
                  </a:ext>
                </a:extLst>
              </a:tr>
              <a:tr h="7635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522835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Franklin Gothic Demi Cond" panose="020B0706030402020204" pitchFamily="34" charset="0"/>
                        </a:rPr>
                        <a:t>SPECIFICATION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Geometr706 BlkCn BT" panose="020B0706030503030204" pitchFamily="34" charset="0"/>
                        </a:rPr>
                        <a:t>8101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Geometr706 BlkCn BT" panose="020B0706030503030204" pitchFamily="34" charset="0"/>
                        </a:rPr>
                        <a:t>8105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Geometr706 BlkCn BT" panose="020B0706030503030204" pitchFamily="34" charset="0"/>
                        </a:rPr>
                        <a:t>8106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Geometr706 BlkCn BT" panose="020B0706030503030204" pitchFamily="34" charset="0"/>
                        </a:rPr>
                        <a:t>8104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99693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Volts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12V MAX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12V MAX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12V MAX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20V MAX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39569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Speed Setting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u="none" strike="noStrike">
                          <a:effectLst/>
                          <a:latin typeface="Franklin Gothic Medium Cond" panose="020B0606030402020204" pitchFamily="34" charset="0"/>
                        </a:rPr>
                        <a:t>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u="none" strike="noStrike">
                          <a:effectLst/>
                          <a:latin typeface="Franklin Gothic Medium Cond" panose="020B0606030402020204" pitchFamily="34" charset="0"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2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3350761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Max Rpm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0-650 rpm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0-600 rpm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0 - 400 / 1,400 rpm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0 - 400 / 1,400 rpm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7980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Chuck size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10mm (3/8") Keyless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10mm (3/8") Keyless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10mm (3/8") Keyless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10mm (1/2") Keyless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8065050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Max Torque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0-19Nm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0-2</a:t>
                      </a:r>
                      <a:r>
                        <a:rPr lang="en-US" altLang="zh-CN" sz="1050" u="none" strike="noStrike">
                          <a:effectLst/>
                          <a:latin typeface="Franklin Gothic Medium Cond" panose="020B0606030402020204" pitchFamily="34" charset="0"/>
                        </a:rPr>
                        <a:t>2</a:t>
                      </a:r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Nm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0-13/30Nm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0-18/40Nm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87510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Charger/Batteries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 Hour charger /</a:t>
                      </a:r>
                      <a:b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1.5Ah Lithium-ion battery （1）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1 Hour charger /</a:t>
                      </a:r>
                      <a:b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 1.5Ah Lithium-ion battery （1）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 Hour charger / </a:t>
                      </a:r>
                      <a:b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1.5Ah Lithium-ion battery （1）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 Hour charger /</a:t>
                      </a:r>
                      <a:b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 1.5Ah Lithium-ion battery （1）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46473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Includes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BMC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BMC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BMC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BMC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072363"/>
                  </a:ext>
                </a:extLst>
              </a:tr>
              <a:tr h="306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Net Weight (With Battery)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0.95Kg / 2.1 Lbs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1.05Kg / 2.3 Lbs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1.1 Kg / 2.4 Lbs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1.2 Kg / 2.6 Lbs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2633"/>
                  </a:ext>
                </a:extLst>
              </a:tr>
              <a:tr h="127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Features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Most Compact and light duty 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Fuel Level indicator</a:t>
                      </a:r>
                      <a:b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Improved Wide Angle illumination</a:t>
                      </a:r>
                      <a:b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Same engineer </a:t>
                      </a:r>
                      <a:r>
                        <a:rPr lang="en-US" sz="1050" u="none" strike="noStrike" dirty="0" err="1">
                          <a:effectLst/>
                          <a:latin typeface="Franklin Gothic Medium Cond" panose="020B0606030402020204" pitchFamily="34" charset="0"/>
                        </a:rPr>
                        <a:t>deisgn</a:t>
                      </a:r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 as Bosch PS 31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Fuel Level indicator</a:t>
                      </a:r>
                      <a:b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Advanced two speed gearbox, torque 40%</a:t>
                      </a:r>
                      <a:b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Improved Wide Angle illumination</a:t>
                      </a:r>
                      <a:b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Same engineer </a:t>
                      </a:r>
                      <a:r>
                        <a:rPr lang="en-US" sz="1050" u="none" strike="noStrike" dirty="0" err="1">
                          <a:effectLst/>
                          <a:latin typeface="Franklin Gothic Medium Cond" panose="020B0606030402020204" pitchFamily="34" charset="0"/>
                        </a:rPr>
                        <a:t>deisgn</a:t>
                      </a:r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 as Bosch PS 31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Fuel Level indicator</a:t>
                      </a:r>
                      <a:b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Advanced two speed gearbox, torque 40%</a:t>
                      </a:r>
                      <a:b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Improved Wide Angle illumination</a:t>
                      </a:r>
                      <a:b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Same engineer </a:t>
                      </a:r>
                      <a:r>
                        <a:rPr lang="en-US" sz="1050" u="none" strike="noStrike" dirty="0" err="1">
                          <a:effectLst/>
                          <a:latin typeface="Franklin Gothic Medium Cond" panose="020B0606030402020204" pitchFamily="34" charset="0"/>
                        </a:rPr>
                        <a:t>deisgn</a:t>
                      </a:r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 as Bosch PS 31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4912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(PRO1.5Ah Battery)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33945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(DIY 1.3Ah Battery)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124198"/>
                  </a:ext>
                </a:extLst>
              </a:tr>
            </a:tbl>
          </a:graphicData>
        </a:graphic>
      </p:graphicFrame>
      <p:pic>
        <p:nvPicPr>
          <p:cNvPr id="5" name="内容占位符 9">
            <a:extLst>
              <a:ext uri="{FF2B5EF4-FFF2-40B4-BE49-F238E27FC236}">
                <a16:creationId xmlns:a16="http://schemas.microsoft.com/office/drawing/2014/main" id="{1329ABD1-4883-4820-96D8-5B8F714EAADB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702">
            <a:off x="1796458" y="833621"/>
            <a:ext cx="1345183" cy="1205697"/>
          </a:xfrm>
          <a:prstGeom prst="rect">
            <a:avLst/>
          </a:prstGeom>
          <a:effectLst/>
        </p:spPr>
      </p:pic>
      <p:pic>
        <p:nvPicPr>
          <p:cNvPr id="6" name="内容占位符 9">
            <a:extLst>
              <a:ext uri="{FF2B5EF4-FFF2-40B4-BE49-F238E27FC236}">
                <a16:creationId xmlns:a16="http://schemas.microsoft.com/office/drawing/2014/main" id="{CCDADA38-83F9-4EF8-9935-3DFC668BBD38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391" y="886200"/>
            <a:ext cx="1242000" cy="1190410"/>
          </a:xfrm>
          <a:prstGeom prst="rect">
            <a:avLst/>
          </a:prstGeom>
          <a:effectLst/>
        </p:spPr>
      </p:pic>
      <p:pic>
        <p:nvPicPr>
          <p:cNvPr id="7" name="内容占位符 9">
            <a:extLst>
              <a:ext uri="{FF2B5EF4-FFF2-40B4-BE49-F238E27FC236}">
                <a16:creationId xmlns:a16="http://schemas.microsoft.com/office/drawing/2014/main" id="{AFC8DD75-1121-4B07-9AFF-6B9B11DDD6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2223" y="869003"/>
            <a:ext cx="1297413" cy="1224804"/>
          </a:xfrm>
          <a:prstGeom prst="rect">
            <a:avLst/>
          </a:prstGeom>
          <a:effectLst/>
        </p:spPr>
      </p:pic>
      <p:pic>
        <p:nvPicPr>
          <p:cNvPr id="9" name="内容占位符 9">
            <a:extLst>
              <a:ext uri="{FF2B5EF4-FFF2-40B4-BE49-F238E27FC236}">
                <a16:creationId xmlns:a16="http://schemas.microsoft.com/office/drawing/2014/main" id="{4E74CC4B-9491-4C40-86E5-1B4E82F052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8774" y="777437"/>
            <a:ext cx="1658548" cy="1425434"/>
          </a:xfrm>
          <a:prstGeom prst="rect">
            <a:avLst/>
          </a:prstGeom>
          <a:effectLst/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0A32530-E686-4D23-9994-741BD50B5CF1}"/>
              </a:ext>
            </a:extLst>
          </p:cNvPr>
          <p:cNvCxnSpPr>
            <a:cxnSpLocks/>
          </p:cNvCxnSpPr>
          <p:nvPr/>
        </p:nvCxnSpPr>
        <p:spPr>
          <a:xfrm>
            <a:off x="103601" y="725864"/>
            <a:ext cx="985023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749D0E42-14F6-43A2-9709-C8D57F17B4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0" y="38329"/>
            <a:ext cx="646510" cy="6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02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C000B456-7500-4B09-9F49-95F50A8B6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683190"/>
              </p:ext>
            </p:extLst>
          </p:nvPr>
        </p:nvGraphicFramePr>
        <p:xfrm>
          <a:off x="190428" y="698346"/>
          <a:ext cx="5760000" cy="60178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11439201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44822345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674351736"/>
                    </a:ext>
                  </a:extLst>
                </a:gridCol>
              </a:tblGrid>
              <a:tr h="84329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HAMMER</a:t>
                      </a:r>
                    </a:p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等线" panose="02010600030101010101" pitchFamily="2" charset="-122"/>
                        </a:rPr>
                        <a:t>DRILL</a:t>
                      </a:r>
                    </a:p>
                  </a:txBody>
                  <a:tcPr marL="87765" marR="87765" marT="43883" marB="43883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9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197565"/>
                  </a:ext>
                </a:extLst>
              </a:tr>
              <a:tr h="8432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9166"/>
                  </a:ext>
                </a:extLst>
              </a:tr>
              <a:tr h="364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Franklin Gothic Demi Cond" panose="020B0706030402020204" pitchFamily="34" charset="0"/>
                        </a:rPr>
                        <a:t>SPECIFICATION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Geometr706 BlkCn BT" panose="020B0706030503030204" pitchFamily="34" charset="0"/>
                        </a:rPr>
                        <a:t>8302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8818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959551"/>
                  </a:ext>
                </a:extLst>
              </a:tr>
              <a:tr h="232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Volts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20V MAX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20V MAX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92152"/>
                  </a:ext>
                </a:extLst>
              </a:tr>
              <a:tr h="232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Speed Setting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0780987"/>
                  </a:ext>
                </a:extLst>
              </a:tr>
              <a:tr h="232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Max Rpm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0 – 1,800 rpm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0 – 1,800 rpm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830311"/>
                  </a:ext>
                </a:extLst>
              </a:tr>
              <a:tr h="232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Chuck size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13mm (1/2") Metal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13mm (1/2") Metal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4464074"/>
                  </a:ext>
                </a:extLst>
              </a:tr>
              <a:tr h="232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Max Torque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0-70Nm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0-70Nm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147118"/>
                  </a:ext>
                </a:extLst>
              </a:tr>
              <a:tr h="42291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Charger/Batteries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 Hour charger / </a:t>
                      </a:r>
                      <a:b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1.5Ah Lithium-ion battery （1）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 Hour charger / </a:t>
                      </a:r>
                      <a:b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1.5Ah Lithium-ion battery （1）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4795028"/>
                  </a:ext>
                </a:extLst>
              </a:tr>
              <a:tr h="232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Includes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BMC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BMC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77409"/>
                  </a:ext>
                </a:extLst>
              </a:tr>
              <a:tr h="345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Net Weight (With Battery)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1.4 Kg / 3.0 </a:t>
                      </a:r>
                      <a:r>
                        <a:rPr lang="en-US" sz="1050" u="none" strike="noStrike" dirty="0" err="1">
                          <a:effectLst/>
                          <a:latin typeface="Franklin Gothic Medium Cond" panose="020B0606030402020204" pitchFamily="34" charset="0"/>
                        </a:rPr>
                        <a:t>Lbs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1.4 Kg / 3.0 </a:t>
                      </a:r>
                      <a:r>
                        <a:rPr lang="en-US" sz="1050" u="none" strike="noStrike" dirty="0" err="1">
                          <a:effectLst/>
                          <a:latin typeface="Franklin Gothic Medium Cond" panose="020B0606030402020204" pitchFamily="34" charset="0"/>
                        </a:rPr>
                        <a:t>Lbs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93724"/>
                  </a:ext>
                </a:extLst>
              </a:tr>
              <a:tr h="141213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Features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840 motor up to 400W output</a:t>
                      </a:r>
                    </a:p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Hammer action design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Built-in fuel level indicator on battery</a:t>
                      </a:r>
                      <a:b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</a:br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2.0/3.0/4.0/6.0 battery in select</a:t>
                      </a:r>
                      <a:b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</a:br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New  socket conform to other M20 tools</a:t>
                      </a:r>
                      <a:b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</a:br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400W brushless motor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326926"/>
                  </a:ext>
                </a:extLst>
              </a:tr>
              <a:tr h="38772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351894"/>
                  </a:ext>
                </a:extLst>
              </a:tr>
            </a:tbl>
          </a:graphicData>
        </a:graphic>
      </p:graphicFrame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89AD800-279E-406C-9657-18BF97F25F97}"/>
              </a:ext>
            </a:extLst>
          </p:cNvPr>
          <p:cNvCxnSpPr>
            <a:cxnSpLocks/>
          </p:cNvCxnSpPr>
          <p:nvPr/>
        </p:nvCxnSpPr>
        <p:spPr>
          <a:xfrm>
            <a:off x="190428" y="688919"/>
            <a:ext cx="3485244" cy="942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94afb95c49cb174fe78938138ede1f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795" y="250926"/>
            <a:ext cx="2517239" cy="24443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15084" r="14126"/>
          <a:stretch/>
        </p:blipFill>
        <p:spPr>
          <a:xfrm>
            <a:off x="4120978" y="758145"/>
            <a:ext cx="1714338" cy="1601319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F6BCA6D-90D6-43C3-B1E3-9B1F18E8D9E7}"/>
              </a:ext>
            </a:extLst>
          </p:cNvPr>
          <p:cNvCxnSpPr>
            <a:cxnSpLocks/>
          </p:cNvCxnSpPr>
          <p:nvPr/>
        </p:nvCxnSpPr>
        <p:spPr>
          <a:xfrm flipV="1">
            <a:off x="3609861" y="688919"/>
            <a:ext cx="2340567" cy="107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3233D21D-8F86-4F35-A6B4-66062E583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0" y="77975"/>
            <a:ext cx="568606" cy="5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4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2F04AC4-C87B-4AFA-B42B-B792C1F26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097629"/>
              </p:ext>
            </p:extLst>
          </p:nvPr>
        </p:nvGraphicFramePr>
        <p:xfrm>
          <a:off x="94270" y="735291"/>
          <a:ext cx="7734794" cy="5284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469">
                  <a:extLst>
                    <a:ext uri="{9D8B030D-6E8A-4147-A177-3AD203B41FA5}">
                      <a16:colId xmlns:a16="http://schemas.microsoft.com/office/drawing/2014/main" val="2500841416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665085314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4168369107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2932529701"/>
                    </a:ext>
                  </a:extLst>
                </a:gridCol>
              </a:tblGrid>
              <a:tr h="76354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" panose="020B0703020102020204" pitchFamily="34" charset="0"/>
                          <a:ea typeface="等线" panose="02010600030101010101" pitchFamily="2" charset="-122"/>
                        </a:rPr>
                        <a:t>CORDLESS BLOWER</a:t>
                      </a:r>
                      <a:endParaRPr lang="en-US" sz="1100" b="0" i="0" u="none" strike="noStrike" dirty="0">
                        <a:solidFill>
                          <a:srgbClr val="262626"/>
                        </a:solidFill>
                        <a:effectLst/>
                        <a:latin typeface="Franklin Gothic Demi" panose="020B07030201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9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05322"/>
                  </a:ext>
                </a:extLst>
              </a:tr>
              <a:tr h="7635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522835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SPECIFICATION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814-5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818-5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8146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99693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Volts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16V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20V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16V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39569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Speed Setting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3350761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Max Rpm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0-15,000 rpm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0-18,000 rpm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0-4,000/12,000/18,000 Rpm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7980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Air Volume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60CFM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75CFM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80CFM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8065050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Max. Air Velocity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130 KMH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160 KMH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200 KMH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87510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Charger/Batteries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 Hour charger /</a:t>
                      </a:r>
                      <a:b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1.5Ah Lithium-ion battery （1）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 Hour charger /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1.5Ah Lithium-ion battery （1）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 Hour charger /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1.5Ah Lithium-ion battery （1）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9464732"/>
                  </a:ext>
                </a:extLst>
              </a:tr>
              <a:tr h="381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Includes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Nozzle, Dust Bag, Color box 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Nozzle, Dust Bag, Color box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Nozzle, Dust Bag, Color box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072363"/>
                  </a:ext>
                </a:extLst>
              </a:tr>
              <a:tr h="306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Net Weight (With Battery)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1.2kg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1.3kg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2633"/>
                  </a:ext>
                </a:extLst>
              </a:tr>
              <a:tr h="95129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Features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Air and Liquid extraction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Air and Liquid extraction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2.0/3.0/4.0/6.0 Battery in select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THREE SPEED SETTING</a:t>
                      </a:r>
                    </a:p>
                    <a:p>
                      <a:pPr algn="ctr" fontAlgn="t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UPDATED HOUSING</a:t>
                      </a:r>
                    </a:p>
                    <a:p>
                      <a:pPr algn="ctr" fontAlgn="t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20% </a:t>
                      </a:r>
                      <a:r>
                        <a:rPr lang="en-US" altLang="zh-CN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worklife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 improved</a:t>
                      </a:r>
                    </a:p>
                    <a:p>
                      <a:pPr algn="ctr" fontAlgn="t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30% AIR power improved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4912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(1 battery)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33945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D66BBAA-78CB-4BD9-8F23-956E3D633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529919"/>
              </p:ext>
            </p:extLst>
          </p:nvPr>
        </p:nvGraphicFramePr>
        <p:xfrm>
          <a:off x="7829064" y="735291"/>
          <a:ext cx="2124775" cy="5284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775">
                  <a:extLst>
                    <a:ext uri="{9D8B030D-6E8A-4147-A177-3AD203B41FA5}">
                      <a16:colId xmlns:a16="http://schemas.microsoft.com/office/drawing/2014/main" val="368366649"/>
                    </a:ext>
                  </a:extLst>
                </a:gridCol>
              </a:tblGrid>
              <a:tr h="76354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690760"/>
                  </a:ext>
                </a:extLst>
              </a:tr>
              <a:tr h="763543"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673880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8187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761968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20V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6220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478935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0-4,000/12,000/18,000 Rpm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69747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90CFM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1058674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220 KMH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60791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 Hour charger /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2.0Ah Lithium-ion battery （1）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4953114"/>
                  </a:ext>
                </a:extLst>
              </a:tr>
              <a:tr h="3815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Nozzle, Dust Bag, Color box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58110"/>
                  </a:ext>
                </a:extLst>
              </a:tr>
              <a:tr h="306002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24852"/>
                  </a:ext>
                </a:extLst>
              </a:tr>
              <a:tr h="95129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THREE SPEED SETTING</a:t>
                      </a:r>
                    </a:p>
                    <a:p>
                      <a:pPr algn="ctr" fontAlgn="t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UPDATED HOUSING</a:t>
                      </a:r>
                    </a:p>
                    <a:p>
                      <a:pPr algn="ctr" fontAlgn="t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20% </a:t>
                      </a:r>
                      <a:r>
                        <a:rPr lang="en-US" altLang="zh-CN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worklife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 improved</a:t>
                      </a:r>
                    </a:p>
                    <a:p>
                      <a:pPr algn="ctr" fontAlgn="t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30% AIR power improved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69557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029752"/>
                  </a:ext>
                </a:extLst>
              </a:tr>
            </a:tbl>
          </a:graphicData>
        </a:graphic>
      </p:graphicFrame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0A32530-E686-4D23-9994-741BD50B5CF1}"/>
              </a:ext>
            </a:extLst>
          </p:cNvPr>
          <p:cNvCxnSpPr>
            <a:cxnSpLocks/>
          </p:cNvCxnSpPr>
          <p:nvPr/>
        </p:nvCxnSpPr>
        <p:spPr>
          <a:xfrm>
            <a:off x="103601" y="725864"/>
            <a:ext cx="9850238" cy="942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F4394D84-4A96-4E35-B29F-ABD2C4B92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91" y="1013981"/>
            <a:ext cx="1940017" cy="1201318"/>
          </a:xfrm>
          <a:prstGeom prst="rect">
            <a:avLst/>
          </a:prstGeom>
        </p:spPr>
      </p:pic>
      <p:pic>
        <p:nvPicPr>
          <p:cNvPr id="14" name="内容占位符 9">
            <a:extLst>
              <a:ext uri="{FF2B5EF4-FFF2-40B4-BE49-F238E27FC236}">
                <a16:creationId xmlns:a16="http://schemas.microsoft.com/office/drawing/2014/main" id="{FD3AFCBC-A177-465E-965B-35A93ADF4E7B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2">
            <a:off x="1715471" y="1050429"/>
            <a:ext cx="1303721" cy="791505"/>
          </a:xfrm>
          <a:prstGeom prst="rect">
            <a:avLst/>
          </a:prstGeom>
          <a:effectLst/>
        </p:spPr>
      </p:pic>
      <p:pic>
        <p:nvPicPr>
          <p:cNvPr id="16" name="内容占位符 9">
            <a:extLst>
              <a:ext uri="{FF2B5EF4-FFF2-40B4-BE49-F238E27FC236}">
                <a16:creationId xmlns:a16="http://schemas.microsoft.com/office/drawing/2014/main" id="{248BF200-D90C-4025-9FDC-86D540295DA3}"/>
              </a:ext>
            </a:extLst>
          </p:cNvPr>
          <p:cNvPicPr>
            <a:picLocks noGrp="1"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2">
            <a:off x="3609895" y="570758"/>
            <a:ext cx="2001469" cy="1750845"/>
          </a:xfrm>
          <a:prstGeom prst="rect">
            <a:avLst/>
          </a:prstGeom>
          <a:effectLst/>
        </p:spPr>
      </p:pic>
      <p:pic>
        <p:nvPicPr>
          <p:cNvPr id="17" name="内容占位符 9">
            <a:extLst>
              <a:ext uri="{FF2B5EF4-FFF2-40B4-BE49-F238E27FC236}">
                <a16:creationId xmlns:a16="http://schemas.microsoft.com/office/drawing/2014/main" id="{CCF9F011-153F-4768-9454-486604E46069}"/>
              </a:ext>
            </a:extLst>
          </p:cNvPr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2">
            <a:off x="5953727" y="971436"/>
            <a:ext cx="1741219" cy="1082682"/>
          </a:xfrm>
          <a:prstGeom prst="rect">
            <a:avLst/>
          </a:prstGeom>
          <a:effectLst/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7ADDFA4-5A5B-47E6-8B90-B1CADEDBA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7" y="92248"/>
            <a:ext cx="574306" cy="54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0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C000B456-7500-4B09-9F49-95F50A8B6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25277"/>
              </p:ext>
            </p:extLst>
          </p:nvPr>
        </p:nvGraphicFramePr>
        <p:xfrm>
          <a:off x="242895" y="735292"/>
          <a:ext cx="3485244" cy="5450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469">
                  <a:extLst>
                    <a:ext uri="{9D8B030D-6E8A-4147-A177-3AD203B41FA5}">
                      <a16:colId xmlns:a16="http://schemas.microsoft.com/office/drawing/2014/main" val="1143920102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2448223454"/>
                    </a:ext>
                  </a:extLst>
                </a:gridCol>
              </a:tblGrid>
              <a:tr h="7472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等线" panose="02010600030101010101" pitchFamily="2" charset="-122"/>
                        </a:rPr>
                        <a:t>CORDLESS NAILER</a:t>
                      </a:r>
                    </a:p>
                  </a:txBody>
                  <a:tcPr marL="87765" marR="87765" marT="43883" marB="43883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9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197565"/>
                  </a:ext>
                </a:extLst>
              </a:tr>
              <a:tr h="7472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9166"/>
                  </a:ext>
                </a:extLst>
              </a:tr>
              <a:tr h="323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SPECIFICATION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8601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959551"/>
                  </a:ext>
                </a:extLst>
              </a:tr>
              <a:tr h="206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Volts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20V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92152"/>
                  </a:ext>
                </a:extLst>
              </a:tr>
              <a:tr h="206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Support Nail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F shape 50 max / K sharp 40 max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0780987"/>
                  </a:ext>
                </a:extLst>
              </a:tr>
              <a:tr h="206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max magazine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100 Nails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830311"/>
                  </a:ext>
                </a:extLst>
              </a:tr>
              <a:tr h="206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Shot per Minute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60 Nails Max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4464074"/>
                  </a:ext>
                </a:extLst>
              </a:tr>
              <a:tr h="206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Worklife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900 Shots per charge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147118"/>
                  </a:ext>
                </a:extLst>
              </a:tr>
              <a:tr h="37472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Charger/Batteries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1.5 Hour charger (32W) /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2Ah Lithium-ion battery (1)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04795028"/>
                  </a:ext>
                </a:extLst>
              </a:tr>
              <a:tr h="33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Includes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Spanner , BMC 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7740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Net Weight (With Battery)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3.6kg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93724"/>
                  </a:ext>
                </a:extLst>
              </a:tr>
              <a:tr h="125123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Features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Support </a:t>
                      </a:r>
                      <a:r>
                        <a:rPr lang="en-US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bradly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nail and staple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326926"/>
                  </a:ext>
                </a:extLst>
              </a:tr>
              <a:tr h="34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(1 battery)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07513"/>
                  </a:ext>
                </a:extLst>
              </a:tr>
            </a:tbl>
          </a:graphicData>
        </a:graphic>
      </p:graphicFrame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89AD800-279E-406C-9657-18BF97F25F97}"/>
              </a:ext>
            </a:extLst>
          </p:cNvPr>
          <p:cNvCxnSpPr>
            <a:cxnSpLocks/>
          </p:cNvCxnSpPr>
          <p:nvPr/>
        </p:nvCxnSpPr>
        <p:spPr>
          <a:xfrm>
            <a:off x="252226" y="725864"/>
            <a:ext cx="3485244" cy="942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D2EF1ED3-3D28-4D1D-A68F-B14A9E66F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17" y="880444"/>
            <a:ext cx="1127399" cy="1209282"/>
          </a:xfrm>
          <a:prstGeom prst="rect">
            <a:avLst/>
          </a:prstGeom>
        </p:spPr>
      </p:pic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F44FF5E3-D36B-4BEF-A720-2D6670AAB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208400"/>
              </p:ext>
            </p:extLst>
          </p:nvPr>
        </p:nvGraphicFramePr>
        <p:xfrm>
          <a:off x="4166016" y="744718"/>
          <a:ext cx="3485244" cy="544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469">
                  <a:extLst>
                    <a:ext uri="{9D8B030D-6E8A-4147-A177-3AD203B41FA5}">
                      <a16:colId xmlns:a16="http://schemas.microsoft.com/office/drawing/2014/main" val="1143920102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2448223454"/>
                    </a:ext>
                  </a:extLst>
                </a:gridCol>
              </a:tblGrid>
              <a:tr h="76354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等线" panose="02010600030101010101" pitchFamily="2" charset="-122"/>
                        </a:rPr>
                        <a:t>CORDLESS ANGLE GRINDER</a:t>
                      </a:r>
                    </a:p>
                  </a:txBody>
                  <a:tcPr marL="87765" marR="87765" marT="43883" marB="43883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9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197565"/>
                  </a:ext>
                </a:extLst>
              </a:tr>
              <a:tr h="7635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9166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SPECIFICATION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8401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959551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Volts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20V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9215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No-load speed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0-7500 Rpm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0780987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Output Shaft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M10 (100mm) / M14(115/125mm)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830311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Speed adjustment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variable speed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4464074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motor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700W max brushless motor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147118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Charger/Batteries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 Hour charger (32W) /</a:t>
                      </a:r>
                      <a:b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3Ah Lithium-ion battery (1)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04795028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Includes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Spanner , Disk Guard , Side handle, BMC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77409"/>
                  </a:ext>
                </a:extLst>
              </a:tr>
              <a:tr h="306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Net Weight (With Battery)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1.8kg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93724"/>
                  </a:ext>
                </a:extLst>
              </a:tr>
              <a:tr h="127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Features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Brushless motor 200% worklife 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326926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(1 battery)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07513"/>
                  </a:ext>
                </a:extLst>
              </a:tr>
            </a:tbl>
          </a:graphicData>
        </a:graphic>
      </p:graphicFrame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F6BCA6D-90D6-43C3-B1E3-9B1F18E8D9E7}"/>
              </a:ext>
            </a:extLst>
          </p:cNvPr>
          <p:cNvCxnSpPr>
            <a:cxnSpLocks/>
          </p:cNvCxnSpPr>
          <p:nvPr/>
        </p:nvCxnSpPr>
        <p:spPr>
          <a:xfrm>
            <a:off x="4175347" y="735291"/>
            <a:ext cx="3485244" cy="942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7D65103E-CBC6-4948-986E-CE2C9BE88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22" y="795297"/>
            <a:ext cx="2066438" cy="1379575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F44FF5E3-D36B-4BEF-A720-2D6670AAB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45245"/>
              </p:ext>
            </p:extLst>
          </p:nvPr>
        </p:nvGraphicFramePr>
        <p:xfrm>
          <a:off x="8098468" y="754145"/>
          <a:ext cx="3485244" cy="544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469">
                  <a:extLst>
                    <a:ext uri="{9D8B030D-6E8A-4147-A177-3AD203B41FA5}">
                      <a16:colId xmlns:a16="http://schemas.microsoft.com/office/drawing/2014/main" val="1143920102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2448223454"/>
                    </a:ext>
                  </a:extLst>
                </a:gridCol>
              </a:tblGrid>
              <a:tr h="76354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等线" panose="02010600030101010101" pitchFamily="2" charset="-122"/>
                        </a:rPr>
                        <a:t>CORDLESS RATCHET</a:t>
                      </a:r>
                      <a:r>
                        <a:rPr lang="en-US" sz="1300" b="0" i="0" u="none" strike="noStrike" baseline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等线" panose="02010600030101010101" pitchFamily="2" charset="-122"/>
                        </a:rPr>
                        <a:t> WRENCH</a:t>
                      </a:r>
                    </a:p>
                  </a:txBody>
                  <a:tcPr marL="87765" marR="87765" marT="43883" marB="43883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9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197565"/>
                  </a:ext>
                </a:extLst>
              </a:tr>
              <a:tr h="7635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9166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SPECIFICATION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8126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959551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Volts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12v max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9215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No-load speed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0780987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Output Shaft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3/8”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830311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Speed adjustment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variable speed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4464074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torque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147118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Charger/Batteries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 Hour charger (32W) /</a:t>
                      </a:r>
                      <a:b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3Ah Lithium-ion battery (1)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04795028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Includes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Spanner , Disk Guard , Side handle, BMC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77409"/>
                  </a:ext>
                </a:extLst>
              </a:tr>
              <a:tr h="306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Net Weight (With Battery)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1.8kg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93724"/>
                  </a:ext>
                </a:extLst>
              </a:tr>
              <a:tr h="127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Features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Brushless motor 200% worklife 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326926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Price (1 battery)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07513"/>
                  </a:ext>
                </a:extLst>
              </a:tr>
            </a:tbl>
          </a:graphicData>
        </a:graphic>
      </p:graphicFrame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F6BCA6D-90D6-43C3-B1E3-9B1F18E8D9E7}"/>
              </a:ext>
            </a:extLst>
          </p:cNvPr>
          <p:cNvCxnSpPr>
            <a:cxnSpLocks/>
          </p:cNvCxnSpPr>
          <p:nvPr/>
        </p:nvCxnSpPr>
        <p:spPr>
          <a:xfrm>
            <a:off x="8107799" y="744718"/>
            <a:ext cx="3485244" cy="942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7D65103E-CBC6-4948-986E-CE2C9BE885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9" t="8620" r="30055" b="23089"/>
          <a:stretch/>
        </p:blipFill>
        <p:spPr>
          <a:xfrm>
            <a:off x="10022907" y="795297"/>
            <a:ext cx="912947" cy="145501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533F591-56F8-4292-A7F0-B2ABB6756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6" y="45086"/>
            <a:ext cx="563700" cy="5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6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2F04AC4-C87B-4AFA-B42B-B792C1F26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957485"/>
              </p:ext>
            </p:extLst>
          </p:nvPr>
        </p:nvGraphicFramePr>
        <p:xfrm>
          <a:off x="94270" y="735291"/>
          <a:ext cx="7734794" cy="5792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469">
                  <a:extLst>
                    <a:ext uri="{9D8B030D-6E8A-4147-A177-3AD203B41FA5}">
                      <a16:colId xmlns:a16="http://schemas.microsoft.com/office/drawing/2014/main" val="2500841416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665085314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4168369107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2932529701"/>
                    </a:ext>
                  </a:extLst>
                </a:gridCol>
              </a:tblGrid>
              <a:tr h="76354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CORDLESS DRILL SERIES</a:t>
                      </a:r>
                      <a:br>
                        <a:rPr lang="en-US" sz="130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</a:br>
                      <a:r>
                        <a:rPr lang="en-US" sz="130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20.19 Models  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87765" marR="87765" marT="43883" marB="43883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9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05322"/>
                  </a:ext>
                </a:extLst>
              </a:tr>
              <a:tr h="7635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522835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Franklin Gothic Demi Cond" panose="020B0706030402020204" pitchFamily="34" charset="0"/>
                        </a:rPr>
                        <a:t>SPECIFICATION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Geometr706 BlkCn BT" panose="020B0706030503030204" pitchFamily="34" charset="0"/>
                        </a:rPr>
                        <a:t>8112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8116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Geometr706 BlkCn BT" panose="020B0706030503030204" pitchFamily="34" charset="0"/>
                        </a:rPr>
                        <a:t>8118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99693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Volts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12V MAX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16V MAX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20V MAX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39569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Speed Setting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2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u="none" strike="noStrike">
                          <a:effectLst/>
                          <a:latin typeface="Franklin Gothic Medium Cond" panose="020B0606030402020204" pitchFamily="34" charset="0"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2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3350761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Max Rpm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0 - 400 / 1,400 rpm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0 - 400 / 1,400 rpm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0 - 400 / 1,400 rpm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7980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Chuck size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10mm (3/8") Keyless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10mm (3/8") Keyless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10mm (1/2") Keyless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8065050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Max Torque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0-13/30Nm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0-16/35Nm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0-18/40Nm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87510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Charger/Batteries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 Hour charger / </a:t>
                      </a:r>
                      <a:b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1.5Ah Lithium-ion battery （1）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 Hour charger /</a:t>
                      </a:r>
                      <a:b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 1.5Ah Lithium-ion battery （1）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1 Hour charger /</a:t>
                      </a:r>
                      <a:b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 1.5Ah Lithium-ion battery （1）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46473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Includes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BMC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Franklin Gothic Medium Cond" panose="020B0606030402020204" pitchFamily="34" charset="0"/>
                        </a:rPr>
                        <a:t>BMC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BMC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072363"/>
                  </a:ext>
                </a:extLst>
              </a:tr>
              <a:tr h="306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Net Weight (With Battery)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1.2 Kg / 2.6 </a:t>
                      </a:r>
                      <a:r>
                        <a:rPr lang="en-US" sz="1050" u="none" strike="noStrike" dirty="0" err="1">
                          <a:effectLst/>
                          <a:latin typeface="Franklin Gothic Medium Cond" panose="020B0606030402020204" pitchFamily="34" charset="0"/>
                        </a:rPr>
                        <a:t>Lbs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1.3 Kg / 2.8 </a:t>
                      </a:r>
                      <a:r>
                        <a:rPr lang="en-US" sz="1050" u="none" strike="noStrike" dirty="0" err="1">
                          <a:effectLst/>
                          <a:latin typeface="Franklin Gothic Medium Cond" panose="020B0606030402020204" pitchFamily="34" charset="0"/>
                        </a:rPr>
                        <a:t>Lbs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1.4 Kg / 3.0 </a:t>
                      </a:r>
                      <a:r>
                        <a:rPr lang="en-US" sz="1050" u="none" strike="noStrike" dirty="0" err="1">
                          <a:effectLst/>
                          <a:latin typeface="Franklin Gothic Medium Cond" panose="020B0606030402020204" pitchFamily="34" charset="0"/>
                        </a:rPr>
                        <a:t>Lbs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2633"/>
                  </a:ext>
                </a:extLst>
              </a:tr>
              <a:tr h="127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Features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DEWALT PATTERN HOUSING</a:t>
                      </a:r>
                    </a:p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Fuel Level indicator</a:t>
                      </a:r>
                      <a:b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Advanced two speed gearbox, torque 40%</a:t>
                      </a:r>
                      <a:b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Improved Wide Angle illumination</a:t>
                      </a:r>
                      <a:b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Same engineer </a:t>
                      </a:r>
                      <a:r>
                        <a:rPr lang="en-US" sz="1050" u="none" strike="noStrike" dirty="0" err="1">
                          <a:effectLst/>
                          <a:latin typeface="Franklin Gothic Medium Cond" panose="020B0606030402020204" pitchFamily="34" charset="0"/>
                        </a:rPr>
                        <a:t>deisgn</a:t>
                      </a:r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 as DEWALT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DEWALT PATTERN HOUSING</a:t>
                      </a:r>
                    </a:p>
                    <a:p>
                      <a:pPr algn="ctr" fontAlgn="t"/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Fuel Level indicator</a:t>
                      </a:r>
                      <a:b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Advanced two speed gearbox, torque 40%</a:t>
                      </a:r>
                      <a:b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Improved Wide Angle illumination</a:t>
                      </a:r>
                      <a:b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Same engineer </a:t>
                      </a:r>
                      <a:r>
                        <a:rPr lang="en-US" altLang="zh-CN" sz="1050" u="none" strike="noStrike" dirty="0" err="1">
                          <a:effectLst/>
                          <a:latin typeface="Franklin Gothic Medium Cond" panose="020B0606030402020204" pitchFamily="34" charset="0"/>
                        </a:rPr>
                        <a:t>deisgn</a:t>
                      </a:r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 as DEWALT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DEWALT PATTERN HOUSING</a:t>
                      </a:r>
                    </a:p>
                    <a:p>
                      <a:pPr algn="ctr" fontAlgn="t"/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Fuel Level indicator</a:t>
                      </a:r>
                      <a:b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Advanced two speed gearbox, torque 40%</a:t>
                      </a:r>
                      <a:b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Improved Wide Angle illumination</a:t>
                      </a:r>
                      <a:b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</a:br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Same engineer </a:t>
                      </a:r>
                      <a:r>
                        <a:rPr lang="en-US" altLang="zh-CN" sz="1050" u="none" strike="noStrike" dirty="0" err="1">
                          <a:effectLst/>
                          <a:latin typeface="Franklin Gothic Medium Cond" panose="020B0606030402020204" pitchFamily="34" charset="0"/>
                        </a:rPr>
                        <a:t>deisgn</a:t>
                      </a:r>
                      <a:r>
                        <a:rPr lang="en-US" altLang="zh-CN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 as DEWALT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4912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(PRO1.5Ah Battery)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33945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(DIY 1.3Ah Battery)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124198"/>
                  </a:ext>
                </a:extLst>
              </a:tr>
            </a:tbl>
          </a:graphicData>
        </a:graphic>
      </p:graphicFrame>
      <p:pic>
        <p:nvPicPr>
          <p:cNvPr id="14" name="内容占位符 9">
            <a:extLst>
              <a:ext uri="{FF2B5EF4-FFF2-40B4-BE49-F238E27FC236}">
                <a16:creationId xmlns:a16="http://schemas.microsoft.com/office/drawing/2014/main" id="{D405B459-66C9-414C-AB58-A06C5D3FEFA4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99" y="795538"/>
            <a:ext cx="1422109" cy="1427775"/>
          </a:xfrm>
          <a:prstGeom prst="rect">
            <a:avLst/>
          </a:prstGeom>
          <a:effectLst/>
        </p:spPr>
      </p:pic>
      <p:pic>
        <p:nvPicPr>
          <p:cNvPr id="16" name="内容占位符 9">
            <a:extLst>
              <a:ext uri="{FF2B5EF4-FFF2-40B4-BE49-F238E27FC236}">
                <a16:creationId xmlns:a16="http://schemas.microsoft.com/office/drawing/2014/main" id="{27C5A869-9A55-40CB-954D-BB62A2AAE938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67" y="795538"/>
            <a:ext cx="1422109" cy="1427775"/>
          </a:xfrm>
          <a:prstGeom prst="rect">
            <a:avLst/>
          </a:prstGeom>
          <a:effectLst/>
        </p:spPr>
      </p:pic>
      <p:pic>
        <p:nvPicPr>
          <p:cNvPr id="17" name="内容占位符 9">
            <a:extLst>
              <a:ext uri="{FF2B5EF4-FFF2-40B4-BE49-F238E27FC236}">
                <a16:creationId xmlns:a16="http://schemas.microsoft.com/office/drawing/2014/main" id="{8290EE2E-7D36-47E8-8BEC-9820F4FB8B7E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42" y="795537"/>
            <a:ext cx="1422109" cy="1427775"/>
          </a:xfrm>
          <a:prstGeom prst="rect">
            <a:avLst/>
          </a:prstGeom>
          <a:effectLst/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0A32530-E686-4D23-9994-741BD50B5CF1}"/>
              </a:ext>
            </a:extLst>
          </p:cNvPr>
          <p:cNvCxnSpPr>
            <a:cxnSpLocks/>
          </p:cNvCxnSpPr>
          <p:nvPr/>
        </p:nvCxnSpPr>
        <p:spPr>
          <a:xfrm>
            <a:off x="103601" y="725864"/>
            <a:ext cx="7734794" cy="942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C74250E5-9586-4220-8485-B237A563A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4" y="90136"/>
            <a:ext cx="560884" cy="53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9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2F04AC4-C87B-4AFA-B42B-B792C1F26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28687"/>
              </p:ext>
            </p:extLst>
          </p:nvPr>
        </p:nvGraphicFramePr>
        <p:xfrm>
          <a:off x="94270" y="735291"/>
          <a:ext cx="7734794" cy="5792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469">
                  <a:extLst>
                    <a:ext uri="{9D8B030D-6E8A-4147-A177-3AD203B41FA5}">
                      <a16:colId xmlns:a16="http://schemas.microsoft.com/office/drawing/2014/main" val="2500841416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665085314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4168369107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2932529701"/>
                    </a:ext>
                  </a:extLst>
                </a:gridCol>
              </a:tblGrid>
              <a:tr h="76354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zh-CN" sz="130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CORDLESS DRILL SERIES</a:t>
                      </a:r>
                      <a:br>
                        <a:rPr lang="en-US" altLang="zh-CN" sz="130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</a:br>
                      <a:r>
                        <a:rPr lang="en-US" altLang="zh-CN" sz="130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(MAKITA) Models  </a:t>
                      </a:r>
                      <a:endParaRPr lang="en-US" altLang="zh-CN" sz="13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</a:endParaRPr>
                    </a:p>
                  </a:txBody>
                  <a:tcPr marL="87765" marR="87765" marT="43883" marB="43883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05322"/>
                  </a:ext>
                </a:extLst>
              </a:tr>
              <a:tr h="7635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522835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Franklin Gothic Demi Cond" panose="020B0706030402020204" pitchFamily="34" charset="0"/>
                        </a:rPr>
                        <a:t>SPECIFICATION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810-3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812-3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8812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99693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Volts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12V MAX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12V MAX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12V MAX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39569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Speed Setting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3350761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Max Rpm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0-600 rpm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0-350 / 1,350 rpm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0-350 / 1,350 rpm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7980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Chuck size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10mm (3/8") Keyless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10mm (3/8") Keyless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10mm (3/8") Keyless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8065050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Max Torque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0-15Nm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0-10/22Nm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0-10/22Nm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87510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Charger/Batteries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 Hour charger /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1.5Ah Lithium-ion battery （1）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 Hour charger / </a:t>
                      </a:r>
                      <a:b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1.5Ah Lithium-ion battery （1）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 Hour charger /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1.5Ah Lithium-ion battery （1）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7946473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Includes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BMC 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BMC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BMC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072363"/>
                  </a:ext>
                </a:extLst>
              </a:tr>
              <a:tr h="306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Net Weight (With Battery)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1.0Kg / 2.2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Lbs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1.0Kg / 2.2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Lbs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1.1 Kg / 2.4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Lbs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2633"/>
                  </a:ext>
                </a:extLst>
              </a:tr>
              <a:tr h="127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Features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CLASSIC MAKITA DESIGN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4912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(PRO1.5Ah Battery)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33945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(DIY 1.3Ah Battery)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124198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D66BBAA-78CB-4BD9-8F23-956E3D633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140011"/>
              </p:ext>
            </p:extLst>
          </p:nvPr>
        </p:nvGraphicFramePr>
        <p:xfrm>
          <a:off x="7829064" y="735291"/>
          <a:ext cx="2124775" cy="5792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775">
                  <a:extLst>
                    <a:ext uri="{9D8B030D-6E8A-4147-A177-3AD203B41FA5}">
                      <a16:colId xmlns:a16="http://schemas.microsoft.com/office/drawing/2014/main" val="368366649"/>
                    </a:ext>
                  </a:extLst>
                </a:gridCol>
              </a:tblGrid>
              <a:tr h="76354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690760"/>
                  </a:ext>
                </a:extLst>
              </a:tr>
              <a:tr h="763543"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673880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814-3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761968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16V MAX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6220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478935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0-350 / 1,350 rpm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69747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10mm (3/8") Keyless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1058674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0-12/26Nm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60791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 Hour charger / 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1.5Ah Lithium-ion battery （1）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44953114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BMC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58110"/>
                  </a:ext>
                </a:extLst>
              </a:tr>
              <a:tr h="306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1.15 Kg / 2.5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Lbs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24852"/>
                  </a:ext>
                </a:extLst>
              </a:tr>
              <a:tr h="1278591"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69557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029752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4043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1CC7D014-330F-4EB5-98D2-EEEA50790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731929"/>
              </p:ext>
            </p:extLst>
          </p:nvPr>
        </p:nvGraphicFramePr>
        <p:xfrm>
          <a:off x="9953839" y="738245"/>
          <a:ext cx="2124775" cy="5792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775">
                  <a:extLst>
                    <a:ext uri="{9D8B030D-6E8A-4147-A177-3AD203B41FA5}">
                      <a16:colId xmlns:a16="http://schemas.microsoft.com/office/drawing/2014/main" val="368366649"/>
                    </a:ext>
                  </a:extLst>
                </a:gridCol>
              </a:tblGrid>
              <a:tr h="76354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690760"/>
                  </a:ext>
                </a:extLst>
              </a:tr>
              <a:tr h="763543"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673880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818-3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761968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20V MAX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6220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478935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0-350 / 1,350 rpm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69747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10mm (3/8") Keyless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1058674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0-13/28Nm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60791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 Hour charger /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1.5Ah Lithium-ion battery （1）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44953114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BMC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58110"/>
                  </a:ext>
                </a:extLst>
              </a:tr>
              <a:tr h="306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1.2 Kg / 2.6 Lbs</a:t>
                      </a:r>
                    </a:p>
                  </a:txBody>
                  <a:tcPr marL="7620" marR="7620" marT="7620" marB="0" anchor="b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24852"/>
                  </a:ext>
                </a:extLst>
              </a:tr>
              <a:tr h="1278591"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69557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029752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4043"/>
                  </a:ext>
                </a:extLst>
              </a:tr>
            </a:tbl>
          </a:graphicData>
        </a:graphic>
      </p:graphicFrame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0A32530-E686-4D23-9994-741BD50B5CF1}"/>
              </a:ext>
            </a:extLst>
          </p:cNvPr>
          <p:cNvCxnSpPr/>
          <p:nvPr/>
        </p:nvCxnSpPr>
        <p:spPr>
          <a:xfrm>
            <a:off x="103601" y="725864"/>
            <a:ext cx="1198434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810-3 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9989" y="844060"/>
            <a:ext cx="1603864" cy="1345223"/>
          </a:xfrm>
          <a:prstGeom prst="rect">
            <a:avLst/>
          </a:prstGeom>
        </p:spPr>
      </p:pic>
      <p:pic>
        <p:nvPicPr>
          <p:cNvPr id="15" name="图片 14" descr="812-3 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2487" y="804047"/>
            <a:ext cx="1529952" cy="1402821"/>
          </a:xfrm>
          <a:prstGeom prst="rect">
            <a:avLst/>
          </a:prstGeom>
        </p:spPr>
      </p:pic>
      <p:pic>
        <p:nvPicPr>
          <p:cNvPr id="19" name="图片 18" descr="814-3 副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5379" y="808893"/>
            <a:ext cx="1676573" cy="1441938"/>
          </a:xfrm>
          <a:prstGeom prst="rect">
            <a:avLst/>
          </a:prstGeom>
        </p:spPr>
      </p:pic>
      <p:pic>
        <p:nvPicPr>
          <p:cNvPr id="20" name="图片 19" descr="818-3 副本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79661" y="797236"/>
            <a:ext cx="1660293" cy="1444802"/>
          </a:xfrm>
          <a:prstGeom prst="rect">
            <a:avLst/>
          </a:prstGeom>
        </p:spPr>
      </p:pic>
      <p:pic>
        <p:nvPicPr>
          <p:cNvPr id="21" name="图片 20" descr="88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3910" y="800100"/>
            <a:ext cx="1489227" cy="141189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4002E42-88D7-49A4-BA0F-2CE81A21D1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4" y="86955"/>
            <a:ext cx="511804" cy="4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7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2F04AC4-C87B-4AFA-B42B-B792C1F26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03322"/>
              </p:ext>
            </p:extLst>
          </p:nvPr>
        </p:nvGraphicFramePr>
        <p:xfrm>
          <a:off x="94270" y="735291"/>
          <a:ext cx="7732800" cy="5792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800">
                  <a:extLst>
                    <a:ext uri="{9D8B030D-6E8A-4147-A177-3AD203B41FA5}">
                      <a16:colId xmlns:a16="http://schemas.microsoft.com/office/drawing/2014/main" val="2500841416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4168369107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2932529701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3606551980"/>
                    </a:ext>
                  </a:extLst>
                </a:gridCol>
              </a:tblGrid>
              <a:tr h="76354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zh-CN" sz="130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CORDLESS DRILL SERIES</a:t>
                      </a:r>
                      <a:br>
                        <a:rPr lang="en-US" altLang="zh-CN" sz="130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</a:br>
                      <a:r>
                        <a:rPr lang="en-US" altLang="zh-CN" sz="130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20.16 Models  </a:t>
                      </a:r>
                      <a:endParaRPr lang="en-US" altLang="zh-CN" sz="13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</a:endParaRPr>
                    </a:p>
                  </a:txBody>
                  <a:tcPr marL="87765" marR="87765" marT="43883" marB="43883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05322"/>
                  </a:ext>
                </a:extLst>
              </a:tr>
              <a:tr h="7635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522835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Franklin Gothic Demi Cond" panose="020B0706030402020204" pitchFamily="34" charset="0"/>
                        </a:rPr>
                        <a:t>SPECIFICATION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8124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8145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8144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99693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Volts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12V MAX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16V MAX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16V MAX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39569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Speed Setting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3350761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Max Rpm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0-350 / 1,350 rpm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0-350 / 1,350 rpm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0-350 / 1,350 rpm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7980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Chuck size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10mm (3/8") Keyless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10mm (3/8") Keyless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10mm (3/8") Keyless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8065050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Max Torque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0-10/22Nm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0-12/26Nm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0-12/26Nm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87510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Charger/Batteries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Wall plug / chassis charger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Wall plug / chassis charger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Wall plug charger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946473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Includes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BMC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BMC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BMC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072363"/>
                  </a:ext>
                </a:extLst>
              </a:tr>
              <a:tr h="306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Franklin Gothic Medium Cond" panose="020B0606030402020204" pitchFamily="34" charset="0"/>
                        </a:rPr>
                        <a:t>Net Weight (With Battery)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1.0Kg / 2.2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Lbs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1.15 Kg / 2.5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Lbs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1.15 Kg / 2.5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Lbs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2633"/>
                  </a:ext>
                </a:extLst>
              </a:tr>
              <a:tr h="127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  <a:latin typeface="Franklin Gothic Medium Cond" panose="020B0606030402020204" pitchFamily="34" charset="0"/>
                        </a:rPr>
                        <a:t>Features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4912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(PRO1.5Ah Battery)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33945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Franklin Gothic Medium Cond" panose="020B0606030402020204" pitchFamily="34" charset="0"/>
                        </a:rPr>
                        <a:t>(DIY 1.3Ah Battery)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124198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D66BBAA-78CB-4BD9-8F23-956E3D633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71266"/>
              </p:ext>
            </p:extLst>
          </p:nvPr>
        </p:nvGraphicFramePr>
        <p:xfrm>
          <a:off x="7829064" y="735291"/>
          <a:ext cx="2124775" cy="5792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775">
                  <a:extLst>
                    <a:ext uri="{9D8B030D-6E8A-4147-A177-3AD203B41FA5}">
                      <a16:colId xmlns:a16="http://schemas.microsoft.com/office/drawing/2014/main" val="368366649"/>
                    </a:ext>
                  </a:extLst>
                </a:gridCol>
              </a:tblGrid>
              <a:tr h="76354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690760"/>
                  </a:ext>
                </a:extLst>
              </a:tr>
              <a:tr h="763543"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673880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8185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761968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20V MAX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6220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478935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0-350 / 1,350 rpm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69747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10mm (3/8") Keyless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1058674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0-13/28Nm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60791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Wall plug charger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4953114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BMC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58110"/>
                  </a:ext>
                </a:extLst>
              </a:tr>
              <a:tr h="306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1.2 Kg / 2.6 Lbs</a:t>
                      </a:r>
                    </a:p>
                  </a:txBody>
                  <a:tcPr marL="7620" marR="7620" marT="7620" marB="0" anchor="b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24852"/>
                  </a:ext>
                </a:extLst>
              </a:tr>
              <a:tr h="1278591"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69557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029752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4043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1CC7D014-330F-4EB5-98D2-EEEA50790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844831"/>
              </p:ext>
            </p:extLst>
          </p:nvPr>
        </p:nvGraphicFramePr>
        <p:xfrm>
          <a:off x="9953839" y="738245"/>
          <a:ext cx="2124775" cy="5792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775">
                  <a:extLst>
                    <a:ext uri="{9D8B030D-6E8A-4147-A177-3AD203B41FA5}">
                      <a16:colId xmlns:a16="http://schemas.microsoft.com/office/drawing/2014/main" val="368366649"/>
                    </a:ext>
                  </a:extLst>
                </a:gridCol>
              </a:tblGrid>
              <a:tr h="76354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690760"/>
                  </a:ext>
                </a:extLst>
              </a:tr>
              <a:tr h="763543"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673880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8186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761968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2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4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V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MAX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6220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478935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0-350 / 1,350 rpm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69747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10mm (3/8") Keyless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1058674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0-1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6/35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60791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Wall plug / chassis charger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4953114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BMC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58110"/>
                  </a:ext>
                </a:extLst>
              </a:tr>
              <a:tr h="306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1.2 Kg / 2.6 Lbs</a:t>
                      </a:r>
                    </a:p>
                  </a:txBody>
                  <a:tcPr marL="7620" marR="7620" marT="7620" marB="0" anchor="b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24852"/>
                  </a:ext>
                </a:extLst>
              </a:tr>
              <a:tr h="1278591"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69557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029752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Geometr706 BlkCn BT" panose="020B0706030503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4043"/>
                  </a:ext>
                </a:extLst>
              </a:tr>
            </a:tbl>
          </a:graphicData>
        </a:graphic>
      </p:graphicFrame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0A32530-E686-4D23-9994-741BD50B5CF1}"/>
              </a:ext>
            </a:extLst>
          </p:cNvPr>
          <p:cNvCxnSpPr/>
          <p:nvPr/>
        </p:nvCxnSpPr>
        <p:spPr>
          <a:xfrm>
            <a:off x="103601" y="725864"/>
            <a:ext cx="1198434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/>
          <a:stretch/>
        </p:blipFill>
        <p:spPr>
          <a:xfrm>
            <a:off x="1525660" y="822036"/>
            <a:ext cx="1994879" cy="14200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t="589" r="16070" b="6162"/>
          <a:stretch/>
        </p:blipFill>
        <p:spPr>
          <a:xfrm>
            <a:off x="5901671" y="809425"/>
            <a:ext cx="1570182" cy="14610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0"/>
          <a:stretch/>
        </p:blipFill>
        <p:spPr>
          <a:xfrm>
            <a:off x="10028682" y="840508"/>
            <a:ext cx="2163318" cy="142684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0"/>
          <a:stretch/>
        </p:blipFill>
        <p:spPr>
          <a:xfrm>
            <a:off x="3633724" y="792374"/>
            <a:ext cx="2070565" cy="14749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t="589" r="16070" b="6162"/>
          <a:stretch/>
        </p:blipFill>
        <p:spPr>
          <a:xfrm>
            <a:off x="8196908" y="806310"/>
            <a:ext cx="1570182" cy="146104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B616877-EEE3-4AF6-B3A8-D01AEAC08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" y="94018"/>
            <a:ext cx="544312" cy="51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0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2F04AC4-C87B-4AFA-B42B-B792C1F26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25011"/>
              </p:ext>
            </p:extLst>
          </p:nvPr>
        </p:nvGraphicFramePr>
        <p:xfrm>
          <a:off x="103600" y="567608"/>
          <a:ext cx="11764939" cy="6064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9339">
                  <a:extLst>
                    <a:ext uri="{9D8B030D-6E8A-4147-A177-3AD203B41FA5}">
                      <a16:colId xmlns:a16="http://schemas.microsoft.com/office/drawing/2014/main" val="250084141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6508531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6836910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32529701"/>
                    </a:ext>
                  </a:extLst>
                </a:gridCol>
              </a:tblGrid>
              <a:tr h="763543">
                <a:tc rowSpan="2">
                  <a:txBody>
                    <a:bodyPr/>
                    <a:lstStyle/>
                    <a:p>
                      <a:pPr lvl="0" algn="l" fontAlgn="ctr"/>
                      <a:r>
                        <a:rPr lang="en-US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 LIGHT DUTY </a:t>
                      </a:r>
                    </a:p>
                    <a:p>
                      <a:pPr lvl="0" algn="l" fontAlgn="ctr"/>
                      <a:r>
                        <a:rPr lang="en-US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 DRILL AND BIT</a:t>
                      </a:r>
                    </a:p>
                    <a:p>
                      <a:pPr lvl="0" algn="l" fontAlgn="ctr"/>
                      <a:r>
                        <a:rPr lang="en-US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 SET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9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05322"/>
                  </a:ext>
                </a:extLst>
              </a:tr>
              <a:tr h="216819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522835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SPECIFICATION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8107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8108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8111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99693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PCS included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13 Pcs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26 Pcs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30 Pcs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39569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Dimension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29*24*8.5cm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29*24*8.5cm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30x28x10.5cm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3350761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Weight ( includes drill)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2.2KG / Set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2.4kg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2.7kg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7980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Carton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60*45*26cm / 10 Pcs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60*45*26cm / 10 Pcs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57x46x32 cm / 8 Pcs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8065050"/>
                  </a:ext>
                </a:extLst>
              </a:tr>
              <a:tr h="1334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What’s includes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Flexible Extension shaft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Triangle Glass drill bitx2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Brad point drill bitx2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HSS drill bit x2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Masonry drill bitx2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Dual head drive bit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Extension bit holder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Flexible Extension shaft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Impact Socket 9pcs set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Impact socket connector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Brad point drill bitx3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HSS drill bit x3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Screw drive bit 6pcs set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Extension bit holder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Magnetic bit holder driver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Triangle Glass drill bitx2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Brad point drill bitx2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HSS drill bit x3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Screw drive bit 4pcs set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Extension bit holder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Utility knife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Digital display </a:t>
                      </a:r>
                      <a:r>
                        <a:rPr lang="en-US" altLang="zh-CN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electroprobe</a:t>
                      </a:r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</a:endParaRP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Short handle hammer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1.5-6mm Allen key 9pcs sets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87510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(includes 81</a:t>
                      </a:r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05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Cordless drill)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33945"/>
                  </a:ext>
                </a:extLst>
              </a:tr>
            </a:tbl>
          </a:graphicData>
        </a:graphic>
      </p:graphicFrame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0A32530-E686-4D23-9994-741BD50B5CF1}"/>
              </a:ext>
            </a:extLst>
          </p:cNvPr>
          <p:cNvCxnSpPr/>
          <p:nvPr/>
        </p:nvCxnSpPr>
        <p:spPr>
          <a:xfrm>
            <a:off x="103601" y="593984"/>
            <a:ext cx="1198434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D00F6D24-F4B8-4D38-A5F6-AFDC63B083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r="10904"/>
          <a:stretch/>
        </p:blipFill>
        <p:spPr>
          <a:xfrm>
            <a:off x="9327952" y="694605"/>
            <a:ext cx="2202895" cy="28521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FDE876-B129-421E-A7D1-A92C8EAF85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0" r="25961"/>
          <a:stretch/>
        </p:blipFill>
        <p:spPr>
          <a:xfrm>
            <a:off x="2029411" y="682552"/>
            <a:ext cx="2074472" cy="28689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A9DB979-7148-4D5A-914A-4B648275B0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4" r="13937"/>
          <a:stretch/>
        </p:blipFill>
        <p:spPr>
          <a:xfrm>
            <a:off x="5827169" y="602770"/>
            <a:ext cx="2255757" cy="285213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283A394-DC24-45E8-9F76-17BFCA63F8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9" y="26491"/>
            <a:ext cx="517990" cy="4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2F04AC4-C87B-4AFA-B42B-B792C1F26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952961"/>
              </p:ext>
            </p:extLst>
          </p:nvPr>
        </p:nvGraphicFramePr>
        <p:xfrm>
          <a:off x="103600" y="725864"/>
          <a:ext cx="11764939" cy="5827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9339">
                  <a:extLst>
                    <a:ext uri="{9D8B030D-6E8A-4147-A177-3AD203B41FA5}">
                      <a16:colId xmlns:a16="http://schemas.microsoft.com/office/drawing/2014/main" val="250084141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6508531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79941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1683691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9456033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325297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88003625"/>
                    </a:ext>
                  </a:extLst>
                </a:gridCol>
              </a:tblGrid>
              <a:tr h="763543">
                <a:tc rowSpan="2">
                  <a:txBody>
                    <a:bodyPr/>
                    <a:lstStyle/>
                    <a:p>
                      <a:pPr lvl="0" algn="l" fontAlgn="ctr"/>
                      <a:r>
                        <a:rPr lang="en-US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 EXTRA </a:t>
                      </a:r>
                      <a:r>
                        <a:rPr lang="en-US" altLang="zh-CN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DUTY </a:t>
                      </a:r>
                    </a:p>
                    <a:p>
                      <a:pPr lvl="0" algn="l" fontAlgn="ctr"/>
                      <a:r>
                        <a:rPr lang="en-US" altLang="zh-CN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 DRILL AND BIT</a:t>
                      </a:r>
                    </a:p>
                    <a:p>
                      <a:pPr lvl="0" algn="l" fontAlgn="ctr"/>
                      <a:r>
                        <a:rPr lang="en-US" altLang="zh-CN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 SET</a:t>
                      </a:r>
                      <a:endParaRPr lang="en-US" sz="1300" u="none" strike="noStrike" kern="1200" dirty="0"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9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05322"/>
                  </a:ext>
                </a:extLst>
              </a:tr>
              <a:tr h="161768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22835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SPECIFICATION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8109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8113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8114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599693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PCS included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120 Pcs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34 Pcs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45 Pcs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339569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Dimension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41.5x33.5x9.5cm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36.5 x 28.5 x10.5cm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32.5 x 32.5 x 10cm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350761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Weight ( includes drill)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4.2kg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3.5kg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3.5 kg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07980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Carton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51x43x34.5cm / 5 Pcs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64x38x30 cm / 6 Pcs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64x38x30cm / 6 Pcs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065050"/>
                  </a:ext>
                </a:extLst>
              </a:tr>
              <a:tr h="1921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What’s includes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Mini Saw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Electric resist tape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Impact Socket 9pc set 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Screw driver bit 10pcs set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Extension bit holder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Digital display </a:t>
                      </a:r>
                      <a:r>
                        <a:rPr lang="en-US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electroprobe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Flat type screw driver 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Cross type screw driver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Magnetic bit holder driver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2.5/3.0 flat mini screwdriver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2.5/3.0 cross mini screwdriver 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Utility knife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Blade 5Pcs set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HSS drill bit x3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Brad point drill bitx3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16/20mm flat wooden drill bit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Cutting pliers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Nipper pliers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Long handle hammer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Adjustable wrench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3M transparent tape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Screws set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Flexible Extension shaft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Impact Socket 9pcs set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Screw drive bit 6pcs set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Extension bit holder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Magnetic bit holder driver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Brad point drill bitx3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HSS drill bit x3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Masonry drill bitx3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65mm dual drive bit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110mm dual drive bit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Adjustable wrench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Cutting pliers</a:t>
                      </a:r>
                    </a:p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3M transparent tape</a:t>
                      </a:r>
                    </a:p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Universal Wrench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Digital display </a:t>
                      </a:r>
                      <a:r>
                        <a:rPr lang="en-US" altLang="zh-CN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electroprobe</a:t>
                      </a:r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</a:endParaRP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Magnetic bit holder driver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PTPE Tape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Electric resist tape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Flexible Extension shaft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6in1 mini screw driver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HSS drill bit x3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Brad point drill bit x3</a:t>
                      </a:r>
                    </a:p>
                    <a:p>
                      <a:pPr algn="ctr" fontAlgn="b"/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Multi drill bitx2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20mm flat wooden boring drill bit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Screw drive bit 6pcs set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Extension bit holder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Impact Socket 9pcs set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Long handle hammer</a:t>
                      </a:r>
                    </a:p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3M transparent tape</a:t>
                      </a:r>
                    </a:p>
                    <a:p>
                      <a:pPr algn="ctr" fontAlgn="b"/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87510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 (includes 8105 </a:t>
                      </a:r>
                    </a:p>
                    <a:p>
                      <a:pPr algn="l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Cordless drill)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133945"/>
                  </a:ext>
                </a:extLst>
              </a:tr>
            </a:tbl>
          </a:graphicData>
        </a:graphic>
      </p:graphicFrame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0A32530-E686-4D23-9994-741BD50B5CF1}"/>
              </a:ext>
            </a:extLst>
          </p:cNvPr>
          <p:cNvCxnSpPr/>
          <p:nvPr/>
        </p:nvCxnSpPr>
        <p:spPr>
          <a:xfrm>
            <a:off x="103601" y="725864"/>
            <a:ext cx="1198434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871B63D1-7B3D-4966-9EA6-88AE78043B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7" r="16366"/>
          <a:stretch/>
        </p:blipFill>
        <p:spPr>
          <a:xfrm>
            <a:off x="2193252" y="780056"/>
            <a:ext cx="1794516" cy="241606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E9BF71F-78A5-453D-849A-D55993556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6" r="24874"/>
          <a:stretch/>
        </p:blipFill>
        <p:spPr>
          <a:xfrm>
            <a:off x="5629050" y="628701"/>
            <a:ext cx="1819850" cy="24160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66BF099-AF5D-4FB9-B4C3-6A1FEA2928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r="10577"/>
          <a:stretch/>
        </p:blipFill>
        <p:spPr>
          <a:xfrm>
            <a:off x="9090183" y="724983"/>
            <a:ext cx="1901278" cy="23197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F1DD2A5-4399-4362-B00A-8DCD5097E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9" y="66555"/>
            <a:ext cx="569230" cy="5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2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2F04AC4-C87B-4AFA-B42B-B792C1F26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974743"/>
              </p:ext>
            </p:extLst>
          </p:nvPr>
        </p:nvGraphicFramePr>
        <p:xfrm>
          <a:off x="94270" y="735291"/>
          <a:ext cx="7734794" cy="5502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469">
                  <a:extLst>
                    <a:ext uri="{9D8B030D-6E8A-4147-A177-3AD203B41FA5}">
                      <a16:colId xmlns:a16="http://schemas.microsoft.com/office/drawing/2014/main" val="2500841416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665085314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4168369107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2932529701"/>
                    </a:ext>
                  </a:extLst>
                </a:gridCol>
              </a:tblGrid>
              <a:tr h="763543">
                <a:tc rowSpan="2">
                  <a:txBody>
                    <a:bodyPr/>
                    <a:lstStyle/>
                    <a:p>
                      <a:pPr lvl="0" algn="l" fontAlgn="ctr"/>
                      <a:r>
                        <a:rPr lang="en-US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 CORDLESS </a:t>
                      </a:r>
                    </a:p>
                    <a:p>
                      <a:pPr lvl="0" algn="l" fontAlgn="ctr"/>
                      <a:r>
                        <a:rPr lang="en-US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 ROTARY</a:t>
                      </a:r>
                    </a:p>
                    <a:p>
                      <a:pPr lvl="0" algn="l" fontAlgn="ctr"/>
                      <a:r>
                        <a:rPr lang="en-US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 HAMMER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9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05322"/>
                  </a:ext>
                </a:extLst>
              </a:tr>
              <a:tr h="7635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522835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SPECIFICATION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8301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8303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8305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99693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Volts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20V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20V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20V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39569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Gearbox Actions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2-Actions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3-Actions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 3-Actions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3350761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Max Rpm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0-1,300 Rpm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0-950 Rpm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0-1,400 Rpm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7980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Impact Per Minute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0-4,000 IPM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0-4,700 IPM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0-5,600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IPM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8065050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Drill Ability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16mm (5/8“)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26mm (1“)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 20mm(3/4”)</a:t>
                      </a:r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87510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Charger/Batteries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 Hour charger /</a:t>
                      </a:r>
                      <a:b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3Ah Lithium-ion battery (1)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 Hour charger /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3Ah Lithium-ion battery (1)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</a:t>
                      </a: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Hour charger /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3Ah Lithium-ion battery (1)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9464732"/>
                  </a:ext>
                </a:extLst>
              </a:tr>
              <a:tr h="59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Includes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Side Handle, Depth Gauge, </a:t>
                      </a:r>
                      <a:b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SDS to 13mm Chuck,BMC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Side Handle, Depth Gauge, BMC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Side Handle, Depth Gauge, BMC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072363"/>
                  </a:ext>
                </a:extLst>
              </a:tr>
              <a:tr h="306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Net Weight (With Battery)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2.6kg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3.</a:t>
                      </a:r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4</a:t>
                      </a: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kg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</a:t>
                      </a: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.</a:t>
                      </a:r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kg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2633"/>
                  </a:ext>
                </a:extLst>
              </a:tr>
              <a:tr h="95129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Features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Classic Makita Design with 450 W motor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700W Brushless Motor deliver  </a:t>
                      </a:r>
                    </a:p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2.8 Joules impact energy 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3-Actions Gearbox Setting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400W Brushless Motor deliver  </a:t>
                      </a:r>
                    </a:p>
                    <a:p>
                      <a:pPr algn="ctr" fontAlgn="t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1.8 </a:t>
                      </a:r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Joules impact energy </a:t>
                      </a:r>
                      <a:b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</a:br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3-Actions Gearbox Setting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4912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P(</a:t>
                      </a:r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3.0Ah)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33945"/>
                  </a:ext>
                </a:extLst>
              </a:tr>
            </a:tbl>
          </a:graphicData>
        </a:graphic>
      </p:graphicFrame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0A32530-E686-4D23-9994-741BD50B5CF1}"/>
              </a:ext>
            </a:extLst>
          </p:cNvPr>
          <p:cNvCxnSpPr>
            <a:cxnSpLocks/>
          </p:cNvCxnSpPr>
          <p:nvPr/>
        </p:nvCxnSpPr>
        <p:spPr>
          <a:xfrm>
            <a:off x="103601" y="725864"/>
            <a:ext cx="7725463" cy="942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内容占位符 9">
            <a:extLst>
              <a:ext uri="{FF2B5EF4-FFF2-40B4-BE49-F238E27FC236}">
                <a16:creationId xmlns:a16="http://schemas.microsoft.com/office/drawing/2014/main" id="{3045BD52-EE92-403C-B326-6BC18D4EAFD3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2">
            <a:off x="1768406" y="965973"/>
            <a:ext cx="1559186" cy="922838"/>
          </a:xfrm>
          <a:prstGeom prst="rect">
            <a:avLst/>
          </a:prstGeom>
          <a:effectLst/>
        </p:spPr>
      </p:pic>
      <p:pic>
        <p:nvPicPr>
          <p:cNvPr id="16" name="内容占位符 9">
            <a:extLst>
              <a:ext uri="{FF2B5EF4-FFF2-40B4-BE49-F238E27FC236}">
                <a16:creationId xmlns:a16="http://schemas.microsoft.com/office/drawing/2014/main" id="{D6884258-5A30-47F1-A549-8160C7D93B06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2">
            <a:off x="3652905" y="995218"/>
            <a:ext cx="1989428" cy="881320"/>
          </a:xfrm>
          <a:prstGeom prst="rect">
            <a:avLst/>
          </a:prstGeom>
          <a:effectLst/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FE13939-6D9B-4AAA-ADE0-4E48244016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2" b="17676"/>
          <a:stretch/>
        </p:blipFill>
        <p:spPr>
          <a:xfrm>
            <a:off x="5780922" y="880445"/>
            <a:ext cx="1933014" cy="121397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8183760-3A53-430B-AF9A-41C03FB4D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9" y="65988"/>
            <a:ext cx="606675" cy="57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2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2F04AC4-C87B-4AFA-B42B-B792C1F26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12272"/>
              </p:ext>
            </p:extLst>
          </p:nvPr>
        </p:nvGraphicFramePr>
        <p:xfrm>
          <a:off x="94270" y="735291"/>
          <a:ext cx="11984344" cy="544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469">
                  <a:extLst>
                    <a:ext uri="{9D8B030D-6E8A-4147-A177-3AD203B41FA5}">
                      <a16:colId xmlns:a16="http://schemas.microsoft.com/office/drawing/2014/main" val="2500841416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3247118562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2634010884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665085314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4168369107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2932529701"/>
                    </a:ext>
                  </a:extLst>
                </a:gridCol>
              </a:tblGrid>
              <a:tr h="76354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CORDLESS IMPACT WRENCH SERIES</a:t>
                      </a:r>
                      <a:br>
                        <a:rPr lang="en-US" sz="130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</a:br>
                      <a:r>
                        <a:rPr lang="en-US" sz="1300" u="none" strike="noStrike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20.17 Models  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87765" marR="87765" marT="43883" marB="43883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2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37576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7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9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05322"/>
                  </a:ext>
                </a:extLst>
              </a:tr>
              <a:tr h="7635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522835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Franklin Gothic Demi Cond" panose="020B0706030402020204" pitchFamily="34" charset="0"/>
                        </a:rPr>
                        <a:t>SPECIFICATION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8204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8203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Geometr706 BlkCn BT" panose="020B0706030503030204" pitchFamily="34" charset="0"/>
                        </a:rPr>
                        <a:t>8200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x</a:t>
                      </a:r>
                      <a:endParaRPr lang="en-US" altLang="zh-CN" sz="1400" b="0" u="none" strike="noStrike" dirty="0">
                        <a:effectLst/>
                        <a:latin typeface="Geometr706 BlkCn BT" panose="020B0706030503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8204A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812-5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99693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Volts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20V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20V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20V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20V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12V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39569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Drive Size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1/2" Square drive anvil with ring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1/2" Square drive anvil with ring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1/2" Square drive anvil with ring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7/16" Hex Quick connector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7/16" Hex Quick connector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3350761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Max Rpm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0-2,400 Rpm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0-800/1,600/2,400 Rpm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0-800/2,400 Rpm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0-2,400 Rpm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0-2,000 Rpm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7980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Max Torque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0- 250 Nm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0-120/220/320 Nm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0-250 Nm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0- 160 Nm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0-90 Nm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8065050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Impact / mins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0-2,800 </a:t>
                      </a:r>
                      <a:r>
                        <a:rPr lang="en-US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Ipm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0-950/1,900/2,800 </a:t>
                      </a:r>
                      <a:r>
                        <a:rPr lang="en-US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Ipm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0-950/2,800 </a:t>
                      </a:r>
                      <a:r>
                        <a:rPr lang="en-US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Ipm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0-2,800 </a:t>
                      </a:r>
                      <a:r>
                        <a:rPr lang="en-US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Ipm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87510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Charger/Batteries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 Hour charger /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3Ah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Lithium-ion battery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 Hour charger /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3Ah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Lithium-ion battery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 Hour charger /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3Ah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Lithium-ion battery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 Hour charger /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3Ah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Lithium-ion battery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 Hour charger /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1.5Ah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Lithium-ion battery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946473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Includes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Belt hook, M22 impact socket, BMC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Belt hook, M22 impact socket, BMC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Belt hook, M22 impact socket, BMC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Belt hook, M22 impact socket, BMC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BMC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072363"/>
                  </a:ext>
                </a:extLst>
              </a:tr>
              <a:tr h="306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Net Weight (With Battery)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1.4kg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1.3kg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1.3kg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1.4kg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0.9kg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2633"/>
                  </a:ext>
                </a:extLst>
              </a:tr>
              <a:tr h="127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Features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Built-in fuel level indicator on battery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1.5/2.0/3.0/4.0/6.0 battery in select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New  socket conform to other M20 tools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Built-in fuel level indicator on battery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1.5/2.0/3.0/4.0/6.0 battery in select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New  socket conform to other M20 tools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600W brushless motor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Built-in fuel level indicator on battery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1.5/2.0/3.0/4.0/6.0 battery in select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New  socket conform to other M20 tools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400W brushless motor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Built-in fuel level indicator on battery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1.5/2.0/3.0/4.0/6.0 battery in select</a:t>
                      </a:r>
                      <a:b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New  socket conform to other M20 tools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Light duty and compact size for M6-M10 screw Bolt / nut quick application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4912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(ONE BATTERY</a:t>
                      </a:r>
                      <a:r>
                        <a:rPr lang="en-US" altLang="zh-CN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 + ADDITIONAL)</a:t>
                      </a:r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33945"/>
                  </a:ext>
                </a:extLst>
              </a:tr>
            </a:tbl>
          </a:graphicData>
        </a:graphic>
      </p:graphicFrame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0A32530-E686-4D23-9994-741BD50B5CF1}"/>
              </a:ext>
            </a:extLst>
          </p:cNvPr>
          <p:cNvCxnSpPr/>
          <p:nvPr/>
        </p:nvCxnSpPr>
        <p:spPr>
          <a:xfrm>
            <a:off x="103601" y="725864"/>
            <a:ext cx="1198434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内容占位符 9">
            <a:extLst>
              <a:ext uri="{FF2B5EF4-FFF2-40B4-BE49-F238E27FC236}">
                <a16:creationId xmlns:a16="http://schemas.microsoft.com/office/drawing/2014/main" id="{99BABA1B-9F32-4373-9E51-D5FCC82D557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2">
            <a:off x="1866865" y="869971"/>
            <a:ext cx="1481785" cy="1278526"/>
          </a:xfrm>
          <a:prstGeom prst="rect">
            <a:avLst/>
          </a:prstGeom>
          <a:effectLst/>
        </p:spPr>
      </p:pic>
      <p:pic>
        <p:nvPicPr>
          <p:cNvPr id="15" name="内容占位符 9">
            <a:extLst>
              <a:ext uri="{FF2B5EF4-FFF2-40B4-BE49-F238E27FC236}">
                <a16:creationId xmlns:a16="http://schemas.microsoft.com/office/drawing/2014/main" id="{73EC76AE-F493-4EEA-AA0B-C37301D0A8EF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2">
            <a:off x="3946702" y="867759"/>
            <a:ext cx="1405943" cy="1342849"/>
          </a:xfrm>
          <a:prstGeom prst="rect">
            <a:avLst/>
          </a:prstGeom>
          <a:effectLst/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2B3590F-3D4B-421F-BA98-B8795E676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77" y="849933"/>
            <a:ext cx="1492481" cy="12877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A2E74E-A955-4210-879D-472F4B7F3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16" y="786167"/>
            <a:ext cx="1301000" cy="1372605"/>
          </a:xfrm>
          <a:prstGeom prst="rect">
            <a:avLst/>
          </a:prstGeom>
        </p:spPr>
      </p:pic>
      <p:pic>
        <p:nvPicPr>
          <p:cNvPr id="18" name="内容占位符 9">
            <a:extLst>
              <a:ext uri="{FF2B5EF4-FFF2-40B4-BE49-F238E27FC236}">
                <a16:creationId xmlns:a16="http://schemas.microsoft.com/office/drawing/2014/main" id="{E3A388A7-5880-47D1-A4D3-5669B8562B79}"/>
              </a:ext>
            </a:extLst>
          </p:cNvPr>
          <p:cNvPicPr>
            <a:picLocks noGrp="1"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2">
            <a:off x="5885657" y="766151"/>
            <a:ext cx="1797669" cy="1455318"/>
          </a:xfrm>
          <a:prstGeom prst="rect">
            <a:avLst/>
          </a:prstGeom>
          <a:effectLst/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C6091CE-92ED-4409-8EDE-024C607A71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5" y="31900"/>
            <a:ext cx="637823" cy="6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2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2F04AC4-C87B-4AFA-B42B-B792C1F26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71536"/>
              </p:ext>
            </p:extLst>
          </p:nvPr>
        </p:nvGraphicFramePr>
        <p:xfrm>
          <a:off x="94270" y="735291"/>
          <a:ext cx="3485244" cy="5532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469">
                  <a:extLst>
                    <a:ext uri="{9D8B030D-6E8A-4147-A177-3AD203B41FA5}">
                      <a16:colId xmlns:a16="http://schemas.microsoft.com/office/drawing/2014/main" val="2500841416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665085314"/>
                    </a:ext>
                  </a:extLst>
                </a:gridCol>
              </a:tblGrid>
              <a:tr h="763543">
                <a:tc rowSpan="2">
                  <a:txBody>
                    <a:bodyPr/>
                    <a:lstStyle/>
                    <a:p>
                      <a:pPr lvl="0" algn="l" fontAlgn="ctr"/>
                      <a:r>
                        <a:rPr lang="en-US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CORDLESS     CAULKNG </a:t>
                      </a:r>
                    </a:p>
                    <a:p>
                      <a:pPr lvl="0" algn="l" fontAlgn="ctr"/>
                      <a:r>
                        <a:rPr lang="en-US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GUN</a:t>
                      </a:r>
                      <a:br>
                        <a:rPr lang="en-US" sz="1300" u="none" strike="noStrike" kern="1200" dirty="0">
                          <a:solidFill>
                            <a:schemeClr val="bg1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</a:br>
                      <a:endParaRPr lang="en-US" sz="1300" u="none" strike="noStrike" kern="1200" dirty="0">
                        <a:solidFill>
                          <a:schemeClr val="bg1"/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9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05322"/>
                  </a:ext>
                </a:extLst>
              </a:tr>
              <a:tr h="7635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522835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SPECIFICATION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8501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99693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Volts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12V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39569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Speed Setting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3350761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Max Pressure force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0-3,800 N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7980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MM Per Second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0-6.5 mm/s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8065050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Support Material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300ml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catridge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/ 600ml sausage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87510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Charger/Batteries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 Hour charger /</a:t>
                      </a:r>
                      <a:b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1.5Ah Lithium-ion battery （1）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9464732"/>
                  </a:ext>
                </a:extLst>
              </a:tr>
              <a:tr h="59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Includes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Barrel, end ring, piston plate, M10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spanner,Paper</a:t>
                      </a:r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box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072363"/>
                  </a:ext>
                </a:extLst>
              </a:tr>
              <a:tr h="306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Net Weight (With Battery)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1.6kg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2633"/>
                  </a:ext>
                </a:extLst>
              </a:tr>
              <a:tr h="95129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Features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Press Power Up to 3,800 N 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4912"/>
                  </a:ext>
                </a:extLst>
              </a:tr>
              <a:tr h="381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(1 battery)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33945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D66BBAA-78CB-4BD9-8F23-956E3D633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09517"/>
              </p:ext>
            </p:extLst>
          </p:nvPr>
        </p:nvGraphicFramePr>
        <p:xfrm>
          <a:off x="3564466" y="735295"/>
          <a:ext cx="4176000" cy="5541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val="368366649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3514235552"/>
                    </a:ext>
                  </a:extLst>
                </a:gridCol>
              </a:tblGrid>
              <a:tr h="76354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300" u="none" strike="noStrike" dirty="0">
                          <a:effectLst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690760"/>
                  </a:ext>
                </a:extLst>
              </a:tr>
              <a:tr h="763543"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673880"/>
                  </a:ext>
                </a:extLst>
              </a:tr>
              <a:tr h="3301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8504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+mn-ea"/>
                        </a:rPr>
                        <a:t>8504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706 BlkCn BT" panose="020B0706030503030204" pitchFamily="34" charset="0"/>
                          <a:ea typeface="等线" panose="02010600030101010101" pitchFamily="2" charset="-122"/>
                        </a:rPr>
                        <a:t>C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Geometr706 BlkCn BT" panose="020B0706030503030204" pitchFamily="34" charset="0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761968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20V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20V MAX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62202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478935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0-6,500 N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0-6,500 N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69747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0-9.6 mm/s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0-9.6 mm/s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1058674"/>
                  </a:ext>
                </a:extLst>
              </a:tr>
              <a:tr h="210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300ml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catridge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/ 600ml sausage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300ml catridge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60791"/>
                  </a:ext>
                </a:extLst>
              </a:tr>
              <a:tr h="3829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 Hour charger /</a:t>
                      </a:r>
                      <a:b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1.5Ah Lithium-ion battery （1）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 Hour charger /</a:t>
                      </a:r>
                      <a:b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</a:b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 1.5Ah Lithium-ion battery （1）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4953114"/>
                  </a:ext>
                </a:extLst>
              </a:tr>
              <a:tr h="598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Barrel, end ring, piston plate, M10 spanner,BMC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Barrel, end ring, piston plate, M10 spanner,BMC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58110"/>
                  </a:ext>
                </a:extLst>
              </a:tr>
              <a:tr h="329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1.8kg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等线" panose="02010600030101010101" pitchFamily="2" charset="-122"/>
                        </a:rPr>
                        <a:t>1.8kg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24852"/>
                  </a:ext>
                </a:extLst>
              </a:tr>
              <a:tr h="96714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Press Power Up to 6,500 N 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</a:rPr>
                        <a:t>Press Power Up to 6,500 N 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69557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029752"/>
                  </a:ext>
                </a:extLst>
              </a:tr>
            </a:tbl>
          </a:graphicData>
        </a:graphic>
      </p:graphicFrame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0A32530-E686-4D23-9994-741BD50B5CF1}"/>
              </a:ext>
            </a:extLst>
          </p:cNvPr>
          <p:cNvCxnSpPr>
            <a:cxnSpLocks/>
          </p:cNvCxnSpPr>
          <p:nvPr/>
        </p:nvCxnSpPr>
        <p:spPr>
          <a:xfrm>
            <a:off x="103601" y="725864"/>
            <a:ext cx="763686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F4394D84-4A96-4E35-B29F-ABD2C4B92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66" y="996889"/>
            <a:ext cx="1812685" cy="1088796"/>
          </a:xfrm>
          <a:prstGeom prst="rect">
            <a:avLst/>
          </a:prstGeom>
        </p:spPr>
      </p:pic>
      <p:pic>
        <p:nvPicPr>
          <p:cNvPr id="15" name="内容占位符 9">
            <a:extLst>
              <a:ext uri="{FF2B5EF4-FFF2-40B4-BE49-F238E27FC236}">
                <a16:creationId xmlns:a16="http://schemas.microsoft.com/office/drawing/2014/main" id="{DD8E5A64-C61A-4E7C-B952-714BC99B70EF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2">
            <a:off x="1584016" y="1020311"/>
            <a:ext cx="1974808" cy="1103618"/>
          </a:xfrm>
          <a:prstGeom prst="rect">
            <a:avLst/>
          </a:prstGeom>
          <a:effectLst/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4394D84-4A96-4E35-B29F-ABD2C4B927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19283" r="19424" b="23032"/>
          <a:stretch/>
        </p:blipFill>
        <p:spPr>
          <a:xfrm>
            <a:off x="5892801" y="871494"/>
            <a:ext cx="1732006" cy="121419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E019599-EF8E-462E-AE13-0EDA328C2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7" y="90150"/>
            <a:ext cx="537191" cy="5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2369</Words>
  <Application>Microsoft Office PowerPoint</Application>
  <PresentationFormat>Widescreen</PresentationFormat>
  <Paragraphs>692</Paragraphs>
  <Slides>12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Franklin Gothic Demi</vt:lpstr>
      <vt:lpstr>Franklin Gothic Demi Cond</vt:lpstr>
      <vt:lpstr>Franklin Gothic Medium Cond</vt:lpstr>
      <vt:lpstr>Geometr706 BlkCn BT</vt:lpstr>
      <vt:lpstr>Office 主题​​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</dc:creator>
  <cp:lastModifiedBy>dewi</cp:lastModifiedBy>
  <cp:revision>104</cp:revision>
  <dcterms:created xsi:type="dcterms:W3CDTF">2018-05-08T08:11:57Z</dcterms:created>
  <dcterms:modified xsi:type="dcterms:W3CDTF">2021-05-07T15:55:41Z</dcterms:modified>
</cp:coreProperties>
</file>